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82" r:id="rId2"/>
    <p:sldId id="283" r:id="rId3"/>
    <p:sldId id="279" r:id="rId4"/>
    <p:sldId id="280" r:id="rId5"/>
    <p:sldId id="285" r:id="rId6"/>
    <p:sldId id="287" r:id="rId7"/>
    <p:sldId id="286" r:id="rId8"/>
    <p:sldId id="258" r:id="rId9"/>
    <p:sldId id="262" r:id="rId10"/>
    <p:sldId id="261" r:id="rId11"/>
    <p:sldId id="263" r:id="rId12"/>
    <p:sldId id="264" r:id="rId13"/>
    <p:sldId id="284" r:id="rId14"/>
    <p:sldId id="259" r:id="rId15"/>
    <p:sldId id="260" r:id="rId16"/>
    <p:sldId id="257" r:id="rId17"/>
    <p:sldId id="265" r:id="rId18"/>
    <p:sldId id="256" r:id="rId19"/>
    <p:sldId id="267" r:id="rId20"/>
    <p:sldId id="266" r:id="rId21"/>
    <p:sldId id="288" r:id="rId22"/>
    <p:sldId id="268" r:id="rId23"/>
    <p:sldId id="269" r:id="rId24"/>
    <p:sldId id="270" r:id="rId25"/>
    <p:sldId id="272" r:id="rId26"/>
    <p:sldId id="271" r:id="rId27"/>
    <p:sldId id="277" r:id="rId28"/>
    <p:sldId id="275" r:id="rId29"/>
    <p:sldId id="273" r:id="rId30"/>
    <p:sldId id="274" r:id="rId31"/>
    <p:sldId id="289" r:id="rId32"/>
    <p:sldId id="276" r:id="rId3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 showGuides="1">
      <p:cViewPr varScale="1">
        <p:scale>
          <a:sx n="122" d="100"/>
          <a:sy n="122" d="100"/>
        </p:scale>
        <p:origin x="-120" y="-616"/>
      </p:cViewPr>
      <p:guideLst>
        <p:guide orient="horz" pos="1740"/>
        <p:guide pos="5167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88" d="100"/>
        <a:sy n="188" d="100"/>
      </p:scale>
      <p:origin x="0" y="446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printerSettings" Target="printerSettings/printerSettings1.bin"/><Relationship Id="rId35" Type="http://schemas.openxmlformats.org/officeDocument/2006/relationships/presProps" Target="presProps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heme" Target="theme/theme1.xml"/><Relationship Id="rId38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F4AB8-A279-DD45-A39A-E58B2D8C8AFB}" type="datetimeFigureOut">
              <a:rPr lang="en-US" smtClean="0"/>
              <a:t>19-10-10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3FBCC-DBCF-4C49-8BF6-96EA8ADD86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9397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F4AB8-A279-DD45-A39A-E58B2D8C8AFB}" type="datetimeFigureOut">
              <a:rPr lang="en-US" smtClean="0"/>
              <a:t>19-10-10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3FBCC-DBCF-4C49-8BF6-96EA8ADD86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1915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F4AB8-A279-DD45-A39A-E58B2D8C8AFB}" type="datetimeFigureOut">
              <a:rPr lang="en-US" smtClean="0"/>
              <a:t>19-10-10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3FBCC-DBCF-4C49-8BF6-96EA8ADD86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4972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F4AB8-A279-DD45-A39A-E58B2D8C8AFB}" type="datetimeFigureOut">
              <a:rPr lang="en-US" smtClean="0"/>
              <a:t>19-10-10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3FBCC-DBCF-4C49-8BF6-96EA8ADD86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1435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F4AB8-A279-DD45-A39A-E58B2D8C8AFB}" type="datetimeFigureOut">
              <a:rPr lang="en-US" smtClean="0"/>
              <a:t>19-10-10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3FBCC-DBCF-4C49-8BF6-96EA8ADD86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8680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F4AB8-A279-DD45-A39A-E58B2D8C8AFB}" type="datetimeFigureOut">
              <a:rPr lang="en-US" smtClean="0"/>
              <a:t>19-10-10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3FBCC-DBCF-4C49-8BF6-96EA8ADD86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0633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F4AB8-A279-DD45-A39A-E58B2D8C8AFB}" type="datetimeFigureOut">
              <a:rPr lang="en-US" smtClean="0"/>
              <a:t>19-10-10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3FBCC-DBCF-4C49-8BF6-96EA8ADD86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0366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F4AB8-A279-DD45-A39A-E58B2D8C8AFB}" type="datetimeFigureOut">
              <a:rPr lang="en-US" smtClean="0"/>
              <a:t>19-10-10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3FBCC-DBCF-4C49-8BF6-96EA8ADD86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449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F4AB8-A279-DD45-A39A-E58B2D8C8AFB}" type="datetimeFigureOut">
              <a:rPr lang="en-US" smtClean="0"/>
              <a:t>19-10-10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3FBCC-DBCF-4C49-8BF6-96EA8ADD86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856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F4AB8-A279-DD45-A39A-E58B2D8C8AFB}" type="datetimeFigureOut">
              <a:rPr lang="en-US" smtClean="0"/>
              <a:t>19-10-10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3FBCC-DBCF-4C49-8BF6-96EA8ADD86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676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F4AB8-A279-DD45-A39A-E58B2D8C8AFB}" type="datetimeFigureOut">
              <a:rPr lang="en-US" smtClean="0"/>
              <a:t>19-10-10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3FBCC-DBCF-4C49-8BF6-96EA8ADD86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0792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9F4AB8-A279-DD45-A39A-E58B2D8C8AFB}" type="datetimeFigureOut">
              <a:rPr lang="en-US" smtClean="0"/>
              <a:t>19-10-10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13FBCC-DBCF-4C49-8BF6-96EA8ADD86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2438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4" Type="http://schemas.openxmlformats.org/officeDocument/2006/relationships/image" Target="../media/image2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Relationship Id="rId3" Type="http://schemas.openxmlformats.org/officeDocument/2006/relationships/image" Target="../media/image42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Relationship Id="rId3" Type="http://schemas.openxmlformats.org/officeDocument/2006/relationships/image" Target="../media/image4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Definitions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45020"/>
            <a:ext cx="8229600" cy="551827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u="sng" dirty="0" smtClean="0"/>
              <a:t>Ecology</a:t>
            </a:r>
            <a:r>
              <a:rPr lang="en-US" dirty="0" smtClean="0"/>
              <a:t> the study of interactions between organisms and their biotic and abiotic environments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u="sng" dirty="0" smtClean="0"/>
              <a:t>Evolution</a:t>
            </a:r>
            <a:r>
              <a:rPr lang="en-US" dirty="0" smtClean="0"/>
              <a:t> change in heritable characteristics of populations over successive generations</a:t>
            </a:r>
          </a:p>
          <a:p>
            <a:pPr marL="0" indent="0">
              <a:buNone/>
            </a:pPr>
            <a:endParaRPr lang="en-US" u="sng" dirty="0" smtClean="0"/>
          </a:p>
          <a:p>
            <a:pPr marL="0" indent="0">
              <a:buNone/>
            </a:pPr>
            <a:r>
              <a:rPr lang="en-US" u="sng" dirty="0" smtClean="0"/>
              <a:t>Fitness</a:t>
            </a:r>
            <a:r>
              <a:rPr lang="en-US" dirty="0" smtClean="0"/>
              <a:t> average contribution to the gene pool by individuals with a given genotype of phenotype</a:t>
            </a:r>
          </a:p>
          <a:p>
            <a:pPr marL="0" indent="0">
              <a:buNone/>
            </a:pPr>
            <a:endParaRPr lang="en-US" u="sng" dirty="0" smtClean="0"/>
          </a:p>
          <a:p>
            <a:pPr marL="0" indent="0">
              <a:buNone/>
            </a:pPr>
            <a:r>
              <a:rPr lang="en-US" u="sng" dirty="0" smtClean="0"/>
              <a:t>Selection</a:t>
            </a:r>
            <a:r>
              <a:rPr lang="en-US" dirty="0" smtClean="0"/>
              <a:t> differential fecundity and survival due to differences in phenotype</a:t>
            </a:r>
            <a:endParaRPr lang="en-US" u="sng" dirty="0"/>
          </a:p>
        </p:txBody>
      </p:sp>
      <p:sp>
        <p:nvSpPr>
          <p:cNvPr id="4" name="TextBox 3"/>
          <p:cNvSpPr txBox="1"/>
          <p:nvPr/>
        </p:nvSpPr>
        <p:spPr>
          <a:xfrm>
            <a:off x="7352805" y="6502456"/>
            <a:ext cx="1699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Wikipedia,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67601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9-10-08 at 8.43.52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99883"/>
            <a:ext cx="8972969" cy="2095432"/>
          </a:xfrm>
          <a:prstGeom prst="rect">
            <a:avLst/>
          </a:prstGeom>
        </p:spPr>
      </p:pic>
      <p:pic>
        <p:nvPicPr>
          <p:cNvPr id="5" name="Picture 4" descr="Screen Shot 2019-10-08 at 8.45.29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45279"/>
            <a:ext cx="9144000" cy="1361680"/>
          </a:xfrm>
          <a:prstGeom prst="rect">
            <a:avLst/>
          </a:prstGeom>
        </p:spPr>
      </p:pic>
      <p:pic>
        <p:nvPicPr>
          <p:cNvPr id="6" name="Picture 5" descr="Screen Shot 2019-10-08 at 8.47.04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38675"/>
            <a:ext cx="9144000" cy="1031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3808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9-10-08 at 8.49.07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9196" y="0"/>
            <a:ext cx="6317548" cy="5797835"/>
          </a:xfrm>
          <a:prstGeom prst="rect">
            <a:avLst/>
          </a:prstGeom>
        </p:spPr>
      </p:pic>
      <p:pic>
        <p:nvPicPr>
          <p:cNvPr id="5" name="Picture 4" descr="Screen Shot 2019-10-08 at 8.48.53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4618" y="5072161"/>
            <a:ext cx="7094333" cy="1785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8442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9-10-08 at 8.55.45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21982"/>
            <a:ext cx="9144000" cy="1643965"/>
          </a:xfrm>
          <a:prstGeom prst="rect">
            <a:avLst/>
          </a:prstGeom>
        </p:spPr>
      </p:pic>
      <p:pic>
        <p:nvPicPr>
          <p:cNvPr id="6" name="Picture 5" descr="Screen Shot 2019-10-08 at 9.02.34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09077"/>
            <a:ext cx="9144000" cy="950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2643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9-10-08 at 11.30.21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628" y="1756804"/>
            <a:ext cx="7490890" cy="1916513"/>
          </a:xfrm>
          <a:prstGeom prst="rect">
            <a:avLst/>
          </a:prstGeom>
        </p:spPr>
      </p:pic>
      <p:pic>
        <p:nvPicPr>
          <p:cNvPr id="5" name="Picture 4" descr="Screen Shot 2019-10-08 at 11.31.13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1163" y="4338198"/>
            <a:ext cx="7227818" cy="195131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308052" y="6550223"/>
            <a:ext cx="773735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dynamicecology.wordpress.com</a:t>
            </a:r>
            <a:r>
              <a:rPr lang="en-US" sz="1200" dirty="0"/>
              <a:t>/2011/06/29/zombie-ideas-in-ecology-r-and-k-selection/</a:t>
            </a:r>
          </a:p>
        </p:txBody>
      </p:sp>
      <p:pic>
        <p:nvPicPr>
          <p:cNvPr id="7" name="Picture 6" descr="Screen Shot 2019-10-08 at 11.32.24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754" y="68448"/>
            <a:ext cx="6985821" cy="1493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4038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9-10-08 at 8.37.45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700" y="990600"/>
            <a:ext cx="8343900" cy="486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7952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9-10-08 at 8.39.20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" y="1752600"/>
            <a:ext cx="7835900" cy="334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8087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9-10-04 at 10.34.47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657"/>
            <a:ext cx="9144000" cy="1828800"/>
          </a:xfrm>
          <a:prstGeom prst="rect">
            <a:avLst/>
          </a:prstGeom>
        </p:spPr>
      </p:pic>
      <p:pic>
        <p:nvPicPr>
          <p:cNvPr id="9" name="Picture 8" descr="Screen Shot 2019-10-04 at 10.30.57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6934" y="2642567"/>
            <a:ext cx="6085946" cy="37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5465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9-10-08 at 9.08.07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9499" y="0"/>
            <a:ext cx="7347705" cy="3394375"/>
          </a:xfrm>
          <a:prstGeom prst="rect">
            <a:avLst/>
          </a:prstGeom>
        </p:spPr>
      </p:pic>
      <p:pic>
        <p:nvPicPr>
          <p:cNvPr id="5" name="Picture 4" descr="Screen Shot 2019-10-08 at 9.10.46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311" y="3787074"/>
            <a:ext cx="7840684" cy="2774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7320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9-10-08 at 10.15.18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549" y="1811867"/>
            <a:ext cx="8016677" cy="361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6717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9-10-08 at 9.19.51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517" y="1825837"/>
            <a:ext cx="7843789" cy="3948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4090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283" y="99719"/>
            <a:ext cx="8905395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Learning goals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15702"/>
            <a:ext cx="8229600" cy="4810461"/>
          </a:xfrm>
        </p:spPr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Understand how evolution and population dynamics are linked via mathematical models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9845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9-10-08 at 9.18.28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73071"/>
            <a:ext cx="9144000" cy="3249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5721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866" y="1850497"/>
            <a:ext cx="3911600" cy="977900"/>
          </a:xfrm>
          <a:prstGeom prst="rect">
            <a:avLst/>
          </a:prstGeom>
        </p:spPr>
      </p:pic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8280" y="1850497"/>
            <a:ext cx="3855720" cy="2044700"/>
          </a:xfrm>
          <a:prstGeom prst="rect">
            <a:avLst/>
          </a:prstGeom>
        </p:spPr>
      </p:pic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3867" y="4203701"/>
            <a:ext cx="1320800" cy="8382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14866" y="5569685"/>
            <a:ext cx="582951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Carrying capacity, </a:t>
            </a:r>
            <a:r>
              <a:rPr lang="en-US" sz="3200" i="1" dirty="0" smtClean="0"/>
              <a:t>K</a:t>
            </a:r>
            <a:r>
              <a:rPr lang="en-US" sz="3200" dirty="0" smtClean="0"/>
              <a:t>, is linked to </a:t>
            </a:r>
            <a:r>
              <a:rPr lang="en-US" sz="3200" i="1" dirty="0" smtClean="0"/>
              <a:t>a</a:t>
            </a:r>
            <a:endParaRPr lang="en-US" sz="3200" i="1" dirty="0"/>
          </a:p>
        </p:txBody>
      </p:sp>
    </p:spTree>
    <p:extLst>
      <p:ext uri="{BB962C8B-B14F-4D97-AF65-F5344CB8AC3E}">
        <p14:creationId xmlns:p14="http://schemas.microsoft.com/office/powerpoint/2010/main" val="14535912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creen Shot 2019-10-08 at 9.27.34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6328" y="0"/>
            <a:ext cx="3186823" cy="6858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060542" y="4955500"/>
            <a:ext cx="3666111" cy="1902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Screen Shot 2019-10-08 at 9.27.34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808" y="0"/>
            <a:ext cx="3186823" cy="6858000"/>
          </a:xfrm>
          <a:prstGeom prst="rect">
            <a:avLst/>
          </a:prstGeom>
        </p:spPr>
      </p:pic>
      <p:pic>
        <p:nvPicPr>
          <p:cNvPr id="5" name="Picture 4" descr="Screen Shot 2019-10-08 at 9.34.35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6274" y="5413736"/>
            <a:ext cx="3780034" cy="83174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173469" y="2594146"/>
            <a:ext cx="2029144" cy="166745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160375" y="75682"/>
            <a:ext cx="2068733" cy="17834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ardrop 18"/>
          <p:cNvSpPr/>
          <p:nvPr/>
        </p:nvSpPr>
        <p:spPr>
          <a:xfrm>
            <a:off x="7658874" y="1686123"/>
            <a:ext cx="203626" cy="175814"/>
          </a:xfrm>
          <a:prstGeom prst="teardrop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6035989" y="1774030"/>
            <a:ext cx="543370" cy="29458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ardrop 22"/>
          <p:cNvSpPr/>
          <p:nvPr/>
        </p:nvSpPr>
        <p:spPr>
          <a:xfrm>
            <a:off x="7658874" y="1461647"/>
            <a:ext cx="203626" cy="175814"/>
          </a:xfrm>
          <a:prstGeom prst="teardrop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24" name="Teardrop 23"/>
          <p:cNvSpPr/>
          <p:nvPr/>
        </p:nvSpPr>
        <p:spPr>
          <a:xfrm>
            <a:off x="7658874" y="1248392"/>
            <a:ext cx="203626" cy="175814"/>
          </a:xfrm>
          <a:prstGeom prst="teardrop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25" name="Teardrop 24"/>
          <p:cNvSpPr/>
          <p:nvPr/>
        </p:nvSpPr>
        <p:spPr>
          <a:xfrm>
            <a:off x="7658874" y="1008018"/>
            <a:ext cx="203626" cy="175814"/>
          </a:xfrm>
          <a:prstGeom prst="teardrop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26" name="Teardrop 25"/>
          <p:cNvSpPr/>
          <p:nvPr/>
        </p:nvSpPr>
        <p:spPr>
          <a:xfrm>
            <a:off x="5956749" y="1892796"/>
            <a:ext cx="203626" cy="175814"/>
          </a:xfrm>
          <a:prstGeom prst="teardrop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27" name="Teardrop 26"/>
          <p:cNvSpPr/>
          <p:nvPr/>
        </p:nvSpPr>
        <p:spPr>
          <a:xfrm>
            <a:off x="5956749" y="1683318"/>
            <a:ext cx="203626" cy="175814"/>
          </a:xfrm>
          <a:prstGeom prst="teardrop">
            <a:avLst/>
          </a:prstGeom>
          <a:solidFill>
            <a:srgbClr val="3366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28" name="Teardrop 27"/>
          <p:cNvSpPr/>
          <p:nvPr/>
        </p:nvSpPr>
        <p:spPr>
          <a:xfrm>
            <a:off x="5956749" y="1458842"/>
            <a:ext cx="203626" cy="175814"/>
          </a:xfrm>
          <a:prstGeom prst="teardrop">
            <a:avLst/>
          </a:prstGeom>
          <a:solidFill>
            <a:srgbClr val="3366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29" name="Teardrop 28"/>
          <p:cNvSpPr/>
          <p:nvPr/>
        </p:nvSpPr>
        <p:spPr>
          <a:xfrm>
            <a:off x="7136969" y="1686123"/>
            <a:ext cx="203626" cy="175814"/>
          </a:xfrm>
          <a:prstGeom prst="teardrop">
            <a:avLst/>
          </a:prstGeom>
          <a:solidFill>
            <a:srgbClr val="3366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30" name="Teardrop 29"/>
          <p:cNvSpPr/>
          <p:nvPr/>
        </p:nvSpPr>
        <p:spPr>
          <a:xfrm>
            <a:off x="7136969" y="1461647"/>
            <a:ext cx="203626" cy="175814"/>
          </a:xfrm>
          <a:prstGeom prst="teardrop">
            <a:avLst/>
          </a:prstGeom>
          <a:solidFill>
            <a:srgbClr val="3366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31" name="Teardrop 30"/>
          <p:cNvSpPr/>
          <p:nvPr/>
        </p:nvSpPr>
        <p:spPr>
          <a:xfrm>
            <a:off x="7136969" y="1248392"/>
            <a:ext cx="203626" cy="175814"/>
          </a:xfrm>
          <a:prstGeom prst="teardrop">
            <a:avLst/>
          </a:prstGeom>
          <a:solidFill>
            <a:srgbClr val="3366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32" name="Teardrop 31"/>
          <p:cNvSpPr/>
          <p:nvPr/>
        </p:nvSpPr>
        <p:spPr>
          <a:xfrm>
            <a:off x="7658874" y="4085785"/>
            <a:ext cx="203626" cy="175814"/>
          </a:xfrm>
          <a:prstGeom prst="teardrop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34" name="Teardrop 33"/>
          <p:cNvSpPr/>
          <p:nvPr/>
        </p:nvSpPr>
        <p:spPr>
          <a:xfrm>
            <a:off x="7658874" y="3861309"/>
            <a:ext cx="203626" cy="175814"/>
          </a:xfrm>
          <a:prstGeom prst="teardrop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35" name="Teardrop 34"/>
          <p:cNvSpPr/>
          <p:nvPr/>
        </p:nvSpPr>
        <p:spPr>
          <a:xfrm>
            <a:off x="7658874" y="3648054"/>
            <a:ext cx="203626" cy="175814"/>
          </a:xfrm>
          <a:prstGeom prst="teardrop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36" name="Teardrop 35"/>
          <p:cNvSpPr/>
          <p:nvPr/>
        </p:nvSpPr>
        <p:spPr>
          <a:xfrm>
            <a:off x="7658874" y="3407680"/>
            <a:ext cx="203626" cy="175814"/>
          </a:xfrm>
          <a:prstGeom prst="teardrop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37" name="Teardrop 36"/>
          <p:cNvSpPr/>
          <p:nvPr/>
        </p:nvSpPr>
        <p:spPr>
          <a:xfrm>
            <a:off x="5956749" y="4292458"/>
            <a:ext cx="203626" cy="175814"/>
          </a:xfrm>
          <a:prstGeom prst="teardrop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38" name="Teardrop 37"/>
          <p:cNvSpPr/>
          <p:nvPr/>
        </p:nvSpPr>
        <p:spPr>
          <a:xfrm>
            <a:off x="5956749" y="4082980"/>
            <a:ext cx="203626" cy="175814"/>
          </a:xfrm>
          <a:prstGeom prst="teardrop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39" name="Teardrop 38"/>
          <p:cNvSpPr/>
          <p:nvPr/>
        </p:nvSpPr>
        <p:spPr>
          <a:xfrm>
            <a:off x="5956749" y="3858504"/>
            <a:ext cx="203626" cy="175814"/>
          </a:xfrm>
          <a:prstGeom prst="teardrop">
            <a:avLst/>
          </a:prstGeom>
          <a:solidFill>
            <a:srgbClr val="3366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0" name="Teardrop 39"/>
          <p:cNvSpPr/>
          <p:nvPr/>
        </p:nvSpPr>
        <p:spPr>
          <a:xfrm>
            <a:off x="6783452" y="4082980"/>
            <a:ext cx="203626" cy="175814"/>
          </a:xfrm>
          <a:prstGeom prst="teardrop">
            <a:avLst/>
          </a:prstGeom>
          <a:solidFill>
            <a:srgbClr val="3366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1" name="Teardrop 40"/>
          <p:cNvSpPr/>
          <p:nvPr/>
        </p:nvSpPr>
        <p:spPr>
          <a:xfrm>
            <a:off x="6783452" y="3858504"/>
            <a:ext cx="203626" cy="175814"/>
          </a:xfrm>
          <a:prstGeom prst="teardrop">
            <a:avLst/>
          </a:prstGeom>
          <a:solidFill>
            <a:srgbClr val="3366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2" name="Teardrop 41"/>
          <p:cNvSpPr/>
          <p:nvPr/>
        </p:nvSpPr>
        <p:spPr>
          <a:xfrm>
            <a:off x="6783452" y="3645249"/>
            <a:ext cx="203626" cy="175814"/>
          </a:xfrm>
          <a:prstGeom prst="teardrop">
            <a:avLst/>
          </a:prstGeom>
          <a:solidFill>
            <a:srgbClr val="3366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5956749" y="1054874"/>
            <a:ext cx="4252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</a:t>
            </a:r>
            <a:r>
              <a:rPr lang="en-US" sz="1400" dirty="0" smtClean="0"/>
              <a:t>=1</a:t>
            </a:r>
            <a:endParaRPr lang="en-US" sz="1400" dirty="0"/>
          </a:p>
        </p:txBody>
      </p:sp>
      <p:sp>
        <p:nvSpPr>
          <p:cNvPr id="44" name="TextBox 43"/>
          <p:cNvSpPr txBox="1"/>
          <p:nvPr/>
        </p:nvSpPr>
        <p:spPr>
          <a:xfrm>
            <a:off x="5896540" y="3550727"/>
            <a:ext cx="4252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</a:t>
            </a:r>
            <a:r>
              <a:rPr lang="en-US" sz="1400" dirty="0" smtClean="0"/>
              <a:t>=1</a:t>
            </a:r>
            <a:endParaRPr lang="en-US" sz="1400" dirty="0"/>
          </a:p>
        </p:txBody>
      </p:sp>
      <p:sp>
        <p:nvSpPr>
          <p:cNvPr id="45" name="TextBox 44"/>
          <p:cNvSpPr txBox="1"/>
          <p:nvPr/>
        </p:nvSpPr>
        <p:spPr>
          <a:xfrm>
            <a:off x="6907837" y="950032"/>
            <a:ext cx="6078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</a:t>
            </a:r>
            <a:r>
              <a:rPr lang="en-US" sz="1400" dirty="0" smtClean="0"/>
              <a:t>=100</a:t>
            </a:r>
            <a:endParaRPr lang="en-US" sz="1400" dirty="0"/>
          </a:p>
        </p:txBody>
      </p:sp>
      <p:sp>
        <p:nvSpPr>
          <p:cNvPr id="46" name="TextBox 45"/>
          <p:cNvSpPr txBox="1"/>
          <p:nvPr/>
        </p:nvSpPr>
        <p:spPr>
          <a:xfrm>
            <a:off x="7456614" y="743319"/>
            <a:ext cx="6078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</a:t>
            </a:r>
            <a:r>
              <a:rPr lang="en-US" sz="1400" dirty="0" smtClean="0"/>
              <a:t>=100</a:t>
            </a:r>
            <a:endParaRPr lang="en-US" sz="1400" dirty="0"/>
          </a:p>
        </p:txBody>
      </p:sp>
      <p:sp>
        <p:nvSpPr>
          <p:cNvPr id="47" name="TextBox 46"/>
          <p:cNvSpPr txBox="1"/>
          <p:nvPr/>
        </p:nvSpPr>
        <p:spPr>
          <a:xfrm>
            <a:off x="6579359" y="3340277"/>
            <a:ext cx="6078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</a:t>
            </a:r>
            <a:r>
              <a:rPr lang="en-US" sz="1400" dirty="0" smtClean="0"/>
              <a:t>=100</a:t>
            </a:r>
            <a:endParaRPr lang="en-US" sz="1400" dirty="0"/>
          </a:p>
        </p:txBody>
      </p:sp>
      <p:sp>
        <p:nvSpPr>
          <p:cNvPr id="48" name="TextBox 47"/>
          <p:cNvSpPr txBox="1"/>
          <p:nvPr/>
        </p:nvSpPr>
        <p:spPr>
          <a:xfrm>
            <a:off x="7432065" y="3144574"/>
            <a:ext cx="6078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</a:t>
            </a:r>
            <a:r>
              <a:rPr lang="en-US" sz="1400" dirty="0" smtClean="0"/>
              <a:t>=100</a:t>
            </a:r>
            <a:endParaRPr lang="en-US" sz="1400" dirty="0"/>
          </a:p>
        </p:txBody>
      </p:sp>
      <p:cxnSp>
        <p:nvCxnSpPr>
          <p:cNvPr id="50" name="Straight Connector 49"/>
          <p:cNvCxnSpPr/>
          <p:nvPr/>
        </p:nvCxnSpPr>
        <p:spPr>
          <a:xfrm>
            <a:off x="3777403" y="150563"/>
            <a:ext cx="392798" cy="0"/>
          </a:xfrm>
          <a:prstGeom prst="line">
            <a:avLst/>
          </a:prstGeom>
          <a:ln>
            <a:solidFill>
              <a:srgbClr val="3366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3838833" y="1179122"/>
            <a:ext cx="39279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3777403" y="2783987"/>
            <a:ext cx="392798" cy="0"/>
          </a:xfrm>
          <a:prstGeom prst="line">
            <a:avLst/>
          </a:prstGeom>
          <a:ln>
            <a:solidFill>
              <a:srgbClr val="3366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>
            <a:off x="3838833" y="3410316"/>
            <a:ext cx="39279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87649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9-10-08 at 9.38.59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619" y="0"/>
            <a:ext cx="2640790" cy="6858000"/>
          </a:xfrm>
          <a:prstGeom prst="rect">
            <a:avLst/>
          </a:prstGeom>
        </p:spPr>
      </p:pic>
      <p:pic>
        <p:nvPicPr>
          <p:cNvPr id="5" name="Picture 4" descr="Screen Shot 2019-10-08 at 9.41.21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6478" y="385514"/>
            <a:ext cx="5134720" cy="2652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3581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9-10-08 at 9.39.58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24016"/>
            <a:ext cx="9144000" cy="3359560"/>
          </a:xfrm>
          <a:prstGeom prst="rect">
            <a:avLst/>
          </a:prstGeom>
        </p:spPr>
      </p:pic>
      <p:pic>
        <p:nvPicPr>
          <p:cNvPr id="5" name="Picture 4" descr="Screen Shot 2019-10-08 at 9.45.07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143" y="4347643"/>
            <a:ext cx="7112000" cy="191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9414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9-10-08 at 9.47.48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318" y="299868"/>
            <a:ext cx="7048500" cy="2832100"/>
          </a:xfrm>
          <a:prstGeom prst="rect">
            <a:avLst/>
          </a:prstGeom>
        </p:spPr>
      </p:pic>
      <p:pic>
        <p:nvPicPr>
          <p:cNvPr id="6" name="Picture 5" descr="Screen Shot 2019-10-08 at 9.46.15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518" y="3459163"/>
            <a:ext cx="7099300" cy="322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6571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9-10-08 at 9.49.22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7613" y="2374928"/>
            <a:ext cx="6985000" cy="275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1425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9900"/>
            <a:ext cx="9144000" cy="590931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6488668"/>
            <a:ext cx="8686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Brian </a:t>
            </a:r>
            <a:r>
              <a:rPr lang="en-US" dirty="0" err="1"/>
              <a:t>Gratwicke</a:t>
            </a:r>
            <a:r>
              <a:rPr lang="en-US" dirty="0"/>
              <a:t> [CC BY 2.0 (https://</a:t>
            </a:r>
            <a:r>
              <a:rPr lang="en-US" dirty="0" err="1"/>
              <a:t>creativecommons.org</a:t>
            </a:r>
            <a:r>
              <a:rPr lang="en-US" dirty="0"/>
              <a:t>/licenses/by/2.0)]</a:t>
            </a:r>
          </a:p>
        </p:txBody>
      </p:sp>
      <p:sp>
        <p:nvSpPr>
          <p:cNvPr id="7" name="Rectangle 6"/>
          <p:cNvSpPr/>
          <p:nvPr/>
        </p:nvSpPr>
        <p:spPr>
          <a:xfrm>
            <a:off x="108631" y="0"/>
            <a:ext cx="33660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Least </a:t>
            </a:r>
            <a:r>
              <a:rPr lang="en-US" dirty="0" err="1" smtClean="0"/>
              <a:t>killish</a:t>
            </a:r>
            <a:r>
              <a:rPr lang="en-US" dirty="0" smtClean="0"/>
              <a:t>, </a:t>
            </a:r>
            <a:r>
              <a:rPr lang="en-US" i="1" dirty="0" err="1" smtClean="0"/>
              <a:t>Heterandria</a:t>
            </a:r>
            <a:r>
              <a:rPr lang="en-US" i="1" dirty="0" smtClean="0"/>
              <a:t> </a:t>
            </a:r>
            <a:r>
              <a:rPr lang="en-US" i="1" dirty="0" err="1"/>
              <a:t>formosa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9849745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711200"/>
            <a:ext cx="8382000" cy="543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4975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9-10-08 at 9.51.02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796" y="353962"/>
            <a:ext cx="4993820" cy="6001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7675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850"/>
            <a:ext cx="9065099" cy="114300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Evolution in populations with no density dependence</a:t>
            </a:r>
            <a:endParaRPr lang="en-US"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581" y="901807"/>
            <a:ext cx="6999243" cy="5812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7449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9-10-08 at 10.06.41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042" y="4222260"/>
            <a:ext cx="7124700" cy="2501900"/>
          </a:xfrm>
          <a:prstGeom prst="rect">
            <a:avLst/>
          </a:prstGeom>
        </p:spPr>
      </p:pic>
      <p:pic>
        <p:nvPicPr>
          <p:cNvPr id="6" name="Picture 5" descr="Screen Shot 2019-10-08 at 10.03.36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0531" y="192313"/>
            <a:ext cx="6789211" cy="3760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8750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creen Shot 2019-10-08 at 9.53.04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9242" y="5246956"/>
            <a:ext cx="5148576" cy="1390024"/>
          </a:xfrm>
          <a:prstGeom prst="rect">
            <a:avLst/>
          </a:prstGeom>
        </p:spPr>
      </p:pic>
      <p:pic>
        <p:nvPicPr>
          <p:cNvPr id="8" name="Picture 7" descr="Screen Shot 2019-10-08 at 9.55.39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0310" y="1396638"/>
            <a:ext cx="4767171" cy="3605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4090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9-10-08 at 10.12.05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4" y="1605092"/>
            <a:ext cx="6997700" cy="2146300"/>
          </a:xfrm>
          <a:prstGeom prst="rect">
            <a:avLst/>
          </a:prstGeom>
        </p:spPr>
      </p:pic>
      <p:pic>
        <p:nvPicPr>
          <p:cNvPr id="3" name="Picture 2" descr="Screen Shot 2019-10-08 at 9.56.23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4" y="5049154"/>
            <a:ext cx="7055634" cy="1212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7871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9-10-08 at 10.59.29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9419"/>
            <a:ext cx="9080500" cy="576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4453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/>
          </a:bodyPr>
          <a:lstStyle/>
          <a:p>
            <a:r>
              <a:rPr lang="en-US" sz="3200" b="1" dirty="0" smtClean="0"/>
              <a:t>Evolution when population dynamics are density-independent are not very interesting</a:t>
            </a:r>
            <a:endParaRPr lang="en-US" sz="32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The choice of the trait that evolves is obvious/doesn’t matter</a:t>
            </a:r>
          </a:p>
          <a:p>
            <a:r>
              <a:rPr lang="en-US" dirty="0" smtClean="0"/>
              <a:t>Trade-offs between life history components don’t matter/aren’t interesting</a:t>
            </a:r>
          </a:p>
          <a:p>
            <a:r>
              <a:rPr lang="en-US" dirty="0" smtClean="0"/>
              <a:t>There is no interaction between genotypes</a:t>
            </a:r>
          </a:p>
          <a:p>
            <a:r>
              <a:rPr lang="en-US" dirty="0" smtClean="0"/>
              <a:t>The evolutionary dynamics are unsurprising</a:t>
            </a:r>
          </a:p>
          <a:p>
            <a:endParaRPr lang="en-US" dirty="0"/>
          </a:p>
          <a:p>
            <a:pPr>
              <a:buFont typeface="Wingdings" charset="2"/>
              <a:buChar char="q"/>
            </a:pPr>
            <a:r>
              <a:rPr lang="en-US" dirty="0" smtClean="0"/>
              <a:t> Let’s consider evolution when population dynamics follow continuous time logistic growth!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26227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283" y="99719"/>
            <a:ext cx="8905395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Learning goals</a:t>
            </a:r>
            <a:br>
              <a:rPr lang="en-US" dirty="0" smtClean="0"/>
            </a:br>
            <a:r>
              <a:rPr lang="en-US" sz="3600" dirty="0" smtClean="0"/>
              <a:t>Evolution in populations with density dependence 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15702"/>
            <a:ext cx="8229600" cy="4810461"/>
          </a:xfrm>
        </p:spPr>
        <p:txBody>
          <a:bodyPr>
            <a:normAutofit/>
          </a:bodyPr>
          <a:lstStyle/>
          <a:p>
            <a:r>
              <a:rPr lang="en-US" dirty="0" smtClean="0"/>
              <a:t>Argue a hypothesis relating to offspring number and quality given density-dependent population growth</a:t>
            </a:r>
          </a:p>
          <a:p>
            <a:r>
              <a:rPr lang="en-US" dirty="0" smtClean="0"/>
              <a:t>Appreciate the importance of assumptions concerning which traits can evolve</a:t>
            </a:r>
          </a:p>
          <a:p>
            <a:r>
              <a:rPr lang="en-US" dirty="0" smtClean="0"/>
              <a:t>Appreciate the bias introduced from the logistic equation parameterization</a:t>
            </a:r>
          </a:p>
          <a:p>
            <a:r>
              <a:rPr lang="en-US" dirty="0" smtClean="0"/>
              <a:t>Describe an experimental set-up that might test a hypothesis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27769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283" y="99719"/>
            <a:ext cx="8905395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Evolution in populations with density-dependent population growth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15702"/>
            <a:ext cx="8229600" cy="4810461"/>
          </a:xfrm>
        </p:spPr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u="sng" dirty="0" smtClean="0"/>
              <a:t>Hypothesis</a:t>
            </a:r>
          </a:p>
          <a:p>
            <a:pPr lvl="1"/>
            <a:r>
              <a:rPr lang="en-US" dirty="0" smtClean="0"/>
              <a:t>at low density, genotypes that produce many offspring are selected (r-selected)</a:t>
            </a:r>
          </a:p>
          <a:p>
            <a:pPr lvl="1"/>
            <a:r>
              <a:rPr lang="en-US" dirty="0" smtClean="0"/>
              <a:t>at high density, genotypes that produce high quality offspring (strong competitors) are selected (K-selection)</a:t>
            </a:r>
          </a:p>
          <a:p>
            <a:pPr lvl="1"/>
            <a:r>
              <a:rPr lang="en-US" dirty="0" smtClean="0"/>
              <a:t>Trade-off between number of offspring and quality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13069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9-10-08 at 8.42.07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38400"/>
            <a:ext cx="9144000" cy="1971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285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9-10-08 at 8.46.17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2185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6215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259</TotalTime>
  <Words>315</Words>
  <Application>Microsoft Macintosh PowerPoint</Application>
  <PresentationFormat>On-screen Show (4:3)</PresentationFormat>
  <Paragraphs>81</Paragraphs>
  <Slides>32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3" baseType="lpstr">
      <vt:lpstr>Office Theme</vt:lpstr>
      <vt:lpstr>Definitions</vt:lpstr>
      <vt:lpstr>Learning goals</vt:lpstr>
      <vt:lpstr>Evolution in populations with no density dependence</vt:lpstr>
      <vt:lpstr>PowerPoint Presentation</vt:lpstr>
      <vt:lpstr>Evolution when population dynamics are density-independent are not very interesting</vt:lpstr>
      <vt:lpstr>Learning goals Evolution in populations with density dependence </vt:lpstr>
      <vt:lpstr>Evolution in populations with density-dependent population growth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Biology Department - Memorial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Amy Hurford</dc:creator>
  <cp:lastModifiedBy>Amy Hurford</cp:lastModifiedBy>
  <cp:revision>73</cp:revision>
  <dcterms:created xsi:type="dcterms:W3CDTF">2019-10-04T13:00:32Z</dcterms:created>
  <dcterms:modified xsi:type="dcterms:W3CDTF">2019-10-10T13:27:22Z</dcterms:modified>
</cp:coreProperties>
</file>